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82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67" r:id="rId12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CDC"/>
    <a:srgbClr val="D3D3D3"/>
    <a:srgbClr val="BFBFBF"/>
    <a:srgbClr val="999999"/>
    <a:srgbClr val="B2B2B2"/>
    <a:srgbClr val="FFD629"/>
    <a:srgbClr val="FFDA3B"/>
    <a:srgbClr val="504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03" autoAdjust="0"/>
    <p:restoredTop sz="94660"/>
  </p:normalViewPr>
  <p:slideViewPr>
    <p:cSldViewPr>
      <p:cViewPr varScale="1">
        <p:scale>
          <a:sx n="123" d="100"/>
          <a:sy n="123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57" tIns="45879" rIns="91757" bIns="45879" numCol="1" anchor="t" anchorCtr="0" compatLnSpc="1">
            <a:prstTxWarp prst="textNoShape">
              <a:avLst/>
            </a:prstTxWarp>
          </a:bodyPr>
          <a:lstStyle>
            <a:lvl1pPr algn="l" defTabSz="917575">
              <a:defRPr sz="1200"/>
            </a:lvl1pPr>
          </a:lstStyle>
          <a:p>
            <a:endParaRPr lang="en-US" alt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57" tIns="45879" rIns="91757" bIns="45879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endParaRPr lang="en-US" alt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57" tIns="45879" rIns="91757" bIns="45879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/>
            </a:lvl1pPr>
          </a:lstStyle>
          <a:p>
            <a:endParaRPr lang="en-US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57" tIns="45879" rIns="91757" bIns="45879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fld id="{B7B72693-810C-4271-93EB-D00DF6FEC0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6595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41" tIns="45871" rIns="91741" bIns="45871" numCol="1" anchor="t" anchorCtr="0" compatLnSpc="1">
            <a:prstTxWarp prst="textNoShape">
              <a:avLst/>
            </a:prstTxWarp>
          </a:bodyPr>
          <a:lstStyle>
            <a:lvl1pPr algn="l" defTabSz="917575">
              <a:defRPr sz="1200"/>
            </a:lvl1pPr>
          </a:lstStyle>
          <a:p>
            <a:endParaRPr lang="en-US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41" tIns="45871" rIns="91741" bIns="45871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endParaRPr lang="en-US" alt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6612" cy="3484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41" tIns="45871" rIns="91741" bIns="458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41" tIns="45871" rIns="91741" bIns="45871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/>
            </a:lvl1pPr>
          </a:lstStyle>
          <a:p>
            <a:endParaRPr lang="en-US" alt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29675"/>
            <a:ext cx="3038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41" tIns="45871" rIns="91741" bIns="45871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fld id="{EEBACA6A-ADDB-4A2F-95BB-0FCDB01C8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1792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011EE9-0B84-40C5-BF9B-3FB1471EC4BC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" name="Rectangle 81"/>
          <p:cNvSpPr>
            <a:spLocks noChangeArrowheads="1"/>
          </p:cNvSpPr>
          <p:nvPr/>
        </p:nvSpPr>
        <p:spPr bwMode="auto">
          <a:xfrm>
            <a:off x="228600" y="0"/>
            <a:ext cx="703263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368675"/>
            <a:ext cx="7743825" cy="914400"/>
          </a:xfrm>
        </p:spPr>
        <p:txBody>
          <a:bodyPr/>
          <a:lstStyle>
            <a:lvl1pPr marL="0" indent="0">
              <a:buFont typeface="Wingdings" pitchFamily="2" charset="2"/>
              <a:buNone/>
              <a:defRPr i="1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133600"/>
            <a:ext cx="7743825" cy="1219200"/>
          </a:xfrm>
        </p:spPr>
        <p:txBody>
          <a:bodyPr anchor="t"/>
          <a:lstStyle>
            <a:lvl1pPr algn="l">
              <a:defRPr sz="3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147" name="Text Box 75"/>
          <p:cNvSpPr txBox="1">
            <a:spLocks noChangeArrowheads="1"/>
          </p:cNvSpPr>
          <p:nvPr/>
        </p:nvSpPr>
        <p:spPr bwMode="auto">
          <a:xfrm>
            <a:off x="990600" y="64008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3150" name="Rectangle 78"/>
          <p:cNvSpPr>
            <a:spLocks noChangeArrowheads="1"/>
          </p:cNvSpPr>
          <p:nvPr/>
        </p:nvSpPr>
        <p:spPr bwMode="auto">
          <a:xfrm>
            <a:off x="1066800" y="889000"/>
            <a:ext cx="1143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2" name="Text Box 80"/>
          <p:cNvSpPr txBox="1">
            <a:spLocks noChangeArrowheads="1"/>
          </p:cNvSpPr>
          <p:nvPr/>
        </p:nvSpPr>
        <p:spPr bwMode="auto">
          <a:xfrm>
            <a:off x="3759200" y="6583363"/>
            <a:ext cx="1676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Arial" charset="0"/>
              </a:rPr>
              <a:t>www.mtri.org</a:t>
            </a:r>
          </a:p>
        </p:txBody>
      </p:sp>
      <p:sp>
        <p:nvSpPr>
          <p:cNvPr id="3165" name="Line 93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-7938" y="0"/>
            <a:ext cx="703263" cy="6858000"/>
          </a:xfrm>
          <a:prstGeom prst="rect">
            <a:avLst/>
          </a:prstGeom>
          <a:gradFill rotWithShape="0">
            <a:gsLst>
              <a:gs pos="0">
                <a:srgbClr val="FFD629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68" name="Picture 9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228600"/>
            <a:ext cx="378618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66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69" name="Rectangle 97"/>
          <p:cNvSpPr>
            <a:spLocks noChangeAspect="1" noChangeArrowheads="1"/>
          </p:cNvSpPr>
          <p:nvPr/>
        </p:nvSpPr>
        <p:spPr bwMode="auto">
          <a:xfrm>
            <a:off x="6350000" y="752475"/>
            <a:ext cx="26273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eaLnBrk="1" hangingPunct="1"/>
            <a:endParaRPr lang="en-US" altLang="en-US" sz="900" b="1">
              <a:solidFill>
                <a:srgbClr val="322800"/>
              </a:solidFill>
              <a:latin typeface="Arial" charset="0"/>
            </a:endParaRPr>
          </a:p>
        </p:txBody>
      </p:sp>
      <p:sp>
        <p:nvSpPr>
          <p:cNvPr id="3171" name="WordArt 99"/>
          <p:cNvSpPr>
            <a:spLocks noChangeAspect="1" noChangeArrowheads="1" noChangeShapeType="1" noTextEdit="1"/>
          </p:cNvSpPr>
          <p:nvPr/>
        </p:nvSpPr>
        <p:spPr bwMode="auto">
          <a:xfrm>
            <a:off x="4945063" y="469900"/>
            <a:ext cx="3894137" cy="2651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1200" i="1" kern="10">
                <a:ln w="12700">
                  <a:solidFill>
                    <a:srgbClr val="FFDC45"/>
                  </a:solidFill>
                  <a:round/>
                  <a:headEnd/>
                  <a:tailEnd/>
                </a:ln>
                <a:solidFill>
                  <a:srgbClr val="261F00"/>
                </a:solidFill>
                <a:latin typeface="Arial Black"/>
              </a:rPr>
              <a:t>Research Institute</a:t>
            </a:r>
          </a:p>
        </p:txBody>
      </p:sp>
      <p:sp>
        <p:nvSpPr>
          <p:cNvPr id="3172" name="Line 100"/>
          <p:cNvSpPr>
            <a:spLocks noChangeAspect="1" noChangeShapeType="1"/>
          </p:cNvSpPr>
          <p:nvPr/>
        </p:nvSpPr>
        <p:spPr bwMode="auto">
          <a:xfrm flipV="1">
            <a:off x="4870450" y="831850"/>
            <a:ext cx="4044950" cy="0"/>
          </a:xfrm>
          <a:prstGeom prst="line">
            <a:avLst/>
          </a:prstGeom>
          <a:noFill/>
          <a:ln w="19050">
            <a:solidFill>
              <a:srgbClr val="4437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3" name="Line 101"/>
          <p:cNvSpPr>
            <a:spLocks noChangeAspect="1" noChangeShapeType="1"/>
          </p:cNvSpPr>
          <p:nvPr/>
        </p:nvSpPr>
        <p:spPr bwMode="auto">
          <a:xfrm flipV="1">
            <a:off x="4870450" y="374650"/>
            <a:ext cx="4044950" cy="0"/>
          </a:xfrm>
          <a:prstGeom prst="line">
            <a:avLst/>
          </a:prstGeom>
          <a:noFill/>
          <a:ln w="19050">
            <a:solidFill>
              <a:srgbClr val="4437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75" name="Picture 103" descr="MTRI_Liz_Rit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019800"/>
            <a:ext cx="914400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BCA0400-0F2D-4DEC-9949-547E477A46F6}" type="slidenum">
              <a:rPr lang="en-US" altLang="en-US"/>
              <a:pPr/>
              <a:t>‹#›</a:t>
            </a:fld>
            <a:endParaRPr lang="en-US" altLang="en-US" sz="1100"/>
          </a:p>
        </p:txBody>
      </p:sp>
      <p:pic>
        <p:nvPicPr>
          <p:cNvPr id="2050" name="Picture 2" descr="J:\docs\Logos\NASA\500px-NASA_logo.sv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119" y="-4849"/>
            <a:ext cx="722881" cy="6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72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BF516-8DE2-46A0-B9C3-4AE9CD12BCB5}" type="slidenum">
              <a:rPr lang="en-US" altLang="en-US"/>
              <a:pPr/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2688401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39243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371600"/>
            <a:ext cx="39243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6F5DDBA-1355-4D66-8F83-CE3287EF7BDB}" type="slidenum">
              <a:rPr lang="en-US" altLang="en-US"/>
              <a:pPr/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412371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A9ADAF9-C861-4779-B6F3-E002972674FF}" type="slidenum">
              <a:rPr lang="en-US" altLang="en-US"/>
              <a:pPr/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398043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9F43FA0-2C8B-4705-9BD4-547B6CB2BEFF}" type="slidenum">
              <a:rPr lang="en-US" altLang="en-US"/>
              <a:pPr/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117993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6BB2FC0-6779-4F3D-9E57-41C2AEABFCAB}" type="slidenum">
              <a:rPr lang="en-US" altLang="en-US"/>
              <a:pPr/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245133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3D071A0-9FFE-43EE-97A8-C2EC6E2F1BBC}" type="slidenum">
              <a:rPr lang="en-US" altLang="en-US"/>
              <a:pPr/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377882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0FF3BC-838D-4551-A562-A0980F7F460A}" type="slidenum">
              <a:rPr lang="en-US" altLang="en-US"/>
              <a:pPr/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308223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04919D-82E4-45B7-9B92-E5B351749802}" type="slidenum">
              <a:rPr lang="en-US" altLang="en-US"/>
              <a:pPr/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326508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8800" y="228600"/>
            <a:ext cx="2098675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61468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2782F33-5768-4E6D-AA2E-1D0C0F19BC4D}" type="slidenum">
              <a:rPr lang="en-US" altLang="en-US"/>
              <a:pPr/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101898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Rectangle 80"/>
          <p:cNvSpPr>
            <a:spLocks noChangeArrowheads="1"/>
          </p:cNvSpPr>
          <p:nvPr/>
        </p:nvSpPr>
        <p:spPr bwMode="auto">
          <a:xfrm>
            <a:off x="76200" y="0"/>
            <a:ext cx="238125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725487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371600"/>
            <a:ext cx="80010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634163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</a:defRPr>
            </a:lvl1pPr>
          </a:lstStyle>
          <a:p>
            <a:fld id="{15D9D5DF-1DA8-4C9A-8976-25EAD0CE0DBD}" type="slidenum">
              <a:rPr lang="en-US" altLang="en-US"/>
              <a:pPr/>
              <a:t>‹#›</a:t>
            </a:fld>
            <a:endParaRPr lang="en-US" altLang="en-US" sz="1100"/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500063" y="6634163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endParaRPr lang="en-US" altLang="en-US" sz="900">
              <a:solidFill>
                <a:schemeClr val="bg1"/>
              </a:solidFill>
              <a:latin typeface="Arial" charset="0"/>
            </a:endParaRPr>
          </a:p>
          <a:p>
            <a:pPr algn="l"/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14" name="Line 90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15" name="Line 91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0" y="0"/>
            <a:ext cx="238125" cy="6858000"/>
          </a:xfrm>
          <a:prstGeom prst="rect">
            <a:avLst/>
          </a:prstGeom>
          <a:gradFill rotWithShape="0">
            <a:gsLst>
              <a:gs pos="0">
                <a:srgbClr val="FFDA3B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121" name="Picture 97" descr="MTRI_logo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"/>
            <a:ext cx="1538288" cy="10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J:\docs\Logos\NASA\500px-NASA_logo.svg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119" y="-4849"/>
            <a:ext cx="722881" cy="6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39725" indent="-339725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Blip>
          <a:blip r:embed="rId15"/>
        </a:buBlip>
        <a:tabLst>
          <a:tab pos="339725" algn="l"/>
          <a:tab pos="687388" algn="l"/>
          <a:tab pos="1141413" algn="l"/>
          <a:tab pos="1601788" algn="l"/>
          <a:tab pos="2055813" algn="l"/>
        </a:tabLs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81038" indent="-223838" algn="l" rtl="0" eaLnBrk="1" fontAlgn="base" hangingPunct="1">
        <a:spcBef>
          <a:spcPct val="20000"/>
        </a:spcBef>
        <a:spcAft>
          <a:spcPct val="0"/>
        </a:spcAft>
        <a:buChar char="–"/>
        <a:tabLst>
          <a:tab pos="339725" algn="l"/>
          <a:tab pos="687388" algn="l"/>
          <a:tab pos="1141413" algn="l"/>
          <a:tab pos="1601788" algn="l"/>
          <a:tab pos="2055813" algn="l"/>
        </a:tabLst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tabLst>
          <a:tab pos="339725" algn="l"/>
          <a:tab pos="687388" algn="l"/>
          <a:tab pos="1141413" algn="l"/>
          <a:tab pos="1601788" algn="l"/>
          <a:tab pos="2055813" algn="l"/>
        </a:tabLs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tabLst>
          <a:tab pos="339725" algn="l"/>
          <a:tab pos="687388" algn="l"/>
          <a:tab pos="1141413" algn="l"/>
          <a:tab pos="1601788" algn="l"/>
          <a:tab pos="2055813" algn="l"/>
        </a:tabLs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339725" algn="l"/>
          <a:tab pos="687388" algn="l"/>
          <a:tab pos="1141413" algn="l"/>
          <a:tab pos="1601788" algn="l"/>
          <a:tab pos="2055813" algn="l"/>
        </a:tabLst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339725" algn="l"/>
          <a:tab pos="687388" algn="l"/>
          <a:tab pos="1141413" algn="l"/>
          <a:tab pos="1601788" algn="l"/>
          <a:tab pos="2055813" algn="l"/>
        </a:tabLst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339725" algn="l"/>
          <a:tab pos="687388" algn="l"/>
          <a:tab pos="1141413" algn="l"/>
          <a:tab pos="1601788" algn="l"/>
          <a:tab pos="2055813" algn="l"/>
        </a:tabLst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339725" algn="l"/>
          <a:tab pos="687388" algn="l"/>
          <a:tab pos="1141413" algn="l"/>
          <a:tab pos="1601788" algn="l"/>
          <a:tab pos="2055813" algn="l"/>
        </a:tabLst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339725" algn="l"/>
          <a:tab pos="687388" algn="l"/>
          <a:tab pos="1141413" algn="l"/>
          <a:tab pos="1601788" algn="l"/>
          <a:tab pos="2055813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2133600"/>
            <a:ext cx="6858000" cy="1219200"/>
          </a:xfrm>
        </p:spPr>
        <p:txBody>
          <a:bodyPr/>
          <a:lstStyle/>
          <a:p>
            <a:pPr algn="ctr">
              <a:spcBef>
                <a:spcPct val="90000"/>
              </a:spcBef>
            </a:pPr>
            <a:r>
              <a:rPr lang="en-US" altLang="en-US" sz="3400" dirty="0" smtClean="0"/>
              <a:t>HABs Quick Look – Flight on </a:t>
            </a:r>
            <a:r>
              <a:rPr lang="en-US" altLang="en-US" sz="3400" dirty="0" smtClean="0"/>
              <a:t>October 5, </a:t>
            </a:r>
            <a:r>
              <a:rPr lang="en-US" altLang="en-US" sz="3400" dirty="0" smtClean="0"/>
              <a:t>2015</a:t>
            </a:r>
            <a:br>
              <a:rPr lang="en-US" altLang="en-US" sz="3400" dirty="0" smtClean="0"/>
            </a:br>
            <a:r>
              <a:rPr lang="en-US" altLang="en-US" sz="3400" dirty="0" smtClean="0"/>
              <a:t/>
            </a:r>
            <a:br>
              <a:rPr lang="en-US" altLang="en-US" sz="3400" dirty="0" smtClean="0"/>
            </a:br>
            <a:endParaRPr lang="en-US" altLang="en-US" sz="34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581400"/>
            <a:ext cx="6753225" cy="2362200"/>
          </a:xfrm>
        </p:spPr>
        <p:txBody>
          <a:bodyPr/>
          <a:lstStyle/>
          <a:p>
            <a:r>
              <a:rPr lang="en-US" altLang="en-US" dirty="0" smtClean="0"/>
              <a:t>Bob </a:t>
            </a:r>
            <a:r>
              <a:rPr lang="en-US" altLang="en-US" dirty="0" err="1" smtClean="0"/>
              <a:t>Shuchman</a:t>
            </a:r>
            <a:endParaRPr lang="en-US" altLang="en-US" dirty="0" smtClean="0"/>
          </a:p>
          <a:p>
            <a:r>
              <a:rPr lang="en-US" altLang="en-US" dirty="0" smtClean="0"/>
              <a:t>Mike Sayers</a:t>
            </a:r>
          </a:p>
          <a:p>
            <a:r>
              <a:rPr lang="en-US" altLang="en-US" dirty="0" smtClean="0"/>
              <a:t>Reid </a:t>
            </a:r>
            <a:r>
              <a:rPr lang="en-US" altLang="en-US" dirty="0" err="1" smtClean="0"/>
              <a:t>Sawtell</a:t>
            </a:r>
            <a:endParaRPr lang="en-US" altLang="en-US" dirty="0" smtClean="0"/>
          </a:p>
          <a:p>
            <a:r>
              <a:rPr lang="en-US" altLang="en-US" dirty="0" smtClean="0"/>
              <a:t>Glenn Sullivan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7254875" cy="685800"/>
          </a:xfrm>
        </p:spPr>
        <p:txBody>
          <a:bodyPr/>
          <a:lstStyle/>
          <a:p>
            <a:r>
              <a:rPr lang="en-US" dirty="0" smtClean="0"/>
              <a:t>Aircraft Flight Lines – </a:t>
            </a:r>
            <a:r>
              <a:rPr lang="en-US" dirty="0" smtClean="0"/>
              <a:t>10</a:t>
            </a:r>
            <a:r>
              <a:rPr lang="en-US" dirty="0" smtClean="0"/>
              <a:t>/05/15 </a:t>
            </a:r>
            <a:r>
              <a:rPr lang="en-US" dirty="0" smtClean="0"/>
              <a:t>Flight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2</a:t>
            </a:fld>
            <a:endParaRPr lang="en-US" altLang="en-US" sz="11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50" y="1219200"/>
            <a:ext cx="8840749" cy="506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1502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user\rwsawtel\20151005\20151005_T16_T20\18_9500_wle12_Georef_sh017_CI_vcal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740" y="1295400"/>
            <a:ext cx="1396373" cy="558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7254875" cy="685800"/>
          </a:xfrm>
        </p:spPr>
        <p:txBody>
          <a:bodyPr/>
          <a:lstStyle/>
          <a:p>
            <a:r>
              <a:rPr lang="en-US" dirty="0"/>
              <a:t>Tracks </a:t>
            </a:r>
            <a:r>
              <a:rPr lang="en-US" dirty="0" smtClean="0"/>
              <a:t>18,22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October 5, </a:t>
            </a:r>
            <a:r>
              <a:rPr lang="en-US" dirty="0"/>
              <a:t>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3</a:t>
            </a:fld>
            <a:endParaRPr lang="en-US" altLang="en-US" sz="110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3200400" cy="4876800"/>
          </a:xfrm>
        </p:spPr>
        <p:txBody>
          <a:bodyPr/>
          <a:lstStyle/>
          <a:p>
            <a:r>
              <a:rPr lang="en-US" dirty="0" smtClean="0"/>
              <a:t>No Significant HABs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56566" y="108746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 smtClean="0"/>
              <a:t>18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44011" y="108746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 smtClean="0"/>
              <a:t>22</a:t>
            </a:r>
            <a:endParaRPr lang="en-US" dirty="0"/>
          </a:p>
        </p:txBody>
      </p:sp>
      <p:pic>
        <p:nvPicPr>
          <p:cNvPr id="2054" name="Picture 6" descr="J:\user\rwsawtel\20151005\20151005_T21_T25\22_9500_ew01_Georef_sh018_CI_vcal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49566"/>
            <a:ext cx="1448065" cy="487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028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Tracks </a:t>
            </a:r>
            <a:r>
              <a:rPr lang="en-US" dirty="0" smtClean="0"/>
              <a:t>9,15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October 5, </a:t>
            </a:r>
            <a:r>
              <a:rPr lang="en-US" dirty="0"/>
              <a:t>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4</a:t>
            </a:fld>
            <a:endParaRPr lang="en-US" altLang="en-US" sz="110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3200400" cy="4876800"/>
          </a:xfrm>
        </p:spPr>
        <p:txBody>
          <a:bodyPr/>
          <a:lstStyle/>
          <a:p>
            <a:r>
              <a:rPr lang="en-US" dirty="0" smtClean="0"/>
              <a:t>No Significant HABs detected</a:t>
            </a:r>
          </a:p>
          <a:p>
            <a:r>
              <a:rPr lang="en-US" dirty="0" smtClean="0"/>
              <a:t>Streaks in bottom of both images possibly foam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56566" y="108746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/>
              <a:t>9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44011" y="108746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 smtClean="0"/>
              <a:t>15</a:t>
            </a:r>
            <a:endParaRPr lang="en-US" dirty="0"/>
          </a:p>
        </p:txBody>
      </p:sp>
      <p:pic>
        <p:nvPicPr>
          <p:cNvPr id="3074" name="Picture 2" descr="J:\user\rwsawtel\20151005\20151005_T06_T10\09_9500_g59_Georef_sh018_CI_vca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66" y="1588020"/>
            <a:ext cx="990600" cy="519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J:\user\rwsawtel\20151005\20151005_T11_T15\15_9500_stone_Georef_sh019_CI_vcal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811" y="1647826"/>
            <a:ext cx="1295400" cy="501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810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Tracks </a:t>
            </a:r>
            <a:r>
              <a:rPr lang="en-US" dirty="0" smtClean="0"/>
              <a:t>7,8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October 5, </a:t>
            </a:r>
            <a:r>
              <a:rPr lang="en-US" dirty="0"/>
              <a:t>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5</a:t>
            </a:fld>
            <a:endParaRPr lang="en-US" altLang="en-US" sz="110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3200400" cy="4876800"/>
          </a:xfrm>
        </p:spPr>
        <p:txBody>
          <a:bodyPr/>
          <a:lstStyle/>
          <a:p>
            <a:r>
              <a:rPr lang="en-US" dirty="0" smtClean="0"/>
              <a:t>Track 7: Medium HABs detected</a:t>
            </a:r>
          </a:p>
          <a:p>
            <a:r>
              <a:rPr lang="en-US" dirty="0" smtClean="0"/>
              <a:t>Track 8: No significant HABs detected </a:t>
            </a:r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856566" y="108746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44011" y="108746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 smtClean="0"/>
              <a:t>8</a:t>
            </a:r>
            <a:endParaRPr lang="en-US" dirty="0"/>
          </a:p>
        </p:txBody>
      </p:sp>
      <p:pic>
        <p:nvPicPr>
          <p:cNvPr id="4098" name="Picture 2" descr="J:\user\rwsawtel\20151005\20151005_T06_T10\07_9500_san08_Georef_sh018_CI_vca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944" y="1564366"/>
            <a:ext cx="1180256" cy="524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J:\user\rwsawtel\20151005\20151005_T06_T10\08_9500_g59_Georef_sh016_CI_vcal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752600"/>
            <a:ext cx="1607927" cy="479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130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Tracks </a:t>
            </a:r>
            <a:r>
              <a:rPr lang="en-US" dirty="0" smtClean="0"/>
              <a:t>5,6</a:t>
            </a:r>
            <a:r>
              <a:rPr lang="en-US" dirty="0" smtClean="0"/>
              <a:t>– October 5, </a:t>
            </a:r>
            <a:r>
              <a:rPr lang="en-US" dirty="0"/>
              <a:t>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6</a:t>
            </a:fld>
            <a:endParaRPr lang="en-US" altLang="en-US" sz="110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3200400" cy="4876800"/>
          </a:xfrm>
        </p:spPr>
        <p:txBody>
          <a:bodyPr/>
          <a:lstStyle/>
          <a:p>
            <a:r>
              <a:rPr lang="en-US" dirty="0" smtClean="0"/>
              <a:t>No Significant HABs Detected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56566" y="108746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/>
              <a:t>5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44011" y="108746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/>
              <a:t>6</a:t>
            </a:r>
            <a:endParaRPr lang="en-US" dirty="0"/>
          </a:p>
        </p:txBody>
      </p:sp>
      <p:pic>
        <p:nvPicPr>
          <p:cNvPr id="5122" name="Picture 2" descr="J:\user\rwsawtel\20151005\20151005_T01_T05\05_9500_owc_Georef_sh018_CI_vca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67200" y="1447800"/>
            <a:ext cx="838201" cy="547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J:\user\rwsawtel\20151005\20151005_T06_T10\06_9500_owc_Georef_sh011_CI_vcal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080" y="1600200"/>
            <a:ext cx="1370489" cy="529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468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Tracks </a:t>
            </a:r>
            <a:r>
              <a:rPr lang="en-US" dirty="0" smtClean="0"/>
              <a:t>2,3,4</a:t>
            </a:r>
            <a:r>
              <a:rPr lang="en-US" dirty="0" smtClean="0"/>
              <a:t>– October 5, </a:t>
            </a:r>
            <a:r>
              <a:rPr lang="en-US" dirty="0"/>
              <a:t>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7</a:t>
            </a:fld>
            <a:endParaRPr lang="en-US" altLang="en-US" sz="110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3200400" cy="4876800"/>
          </a:xfrm>
        </p:spPr>
        <p:txBody>
          <a:bodyPr/>
          <a:lstStyle/>
          <a:p>
            <a:r>
              <a:rPr lang="en-US" dirty="0" smtClean="0"/>
              <a:t>No Significant HABs Detected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1096038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10400" y="107984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1079841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/>
              <a:t>3</a:t>
            </a:r>
            <a:endParaRPr lang="en-US" dirty="0"/>
          </a:p>
        </p:txBody>
      </p:sp>
      <p:pic>
        <p:nvPicPr>
          <p:cNvPr id="6146" name="Picture 2" descr="J:\user\rwsawtel\20151005\20151005_T01_T05\02_9500_avon_Georef_sh015_CI_vcal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026" y="1486637"/>
            <a:ext cx="1493374" cy="534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J:\user\rwsawtel\20151005\20151005_T01_T05\03_9500_lorain_Georef_sh017_CI_vcal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557703"/>
            <a:ext cx="993094" cy="522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J:\user\rwsawtel\20151005\20151005_T01_T05\04_9500_verm_Georef_sh012_CI_vcal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20" y="1447800"/>
            <a:ext cx="1112580" cy="548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476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:\user\rwsawtel\20151005\20151005_T21_T25\21_9500_mtri03_Georef_sh015_CI_vcal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089" y="1318294"/>
            <a:ext cx="1290111" cy="549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Track 21 – October 5, </a:t>
            </a:r>
            <a:r>
              <a:rPr lang="en-US" dirty="0"/>
              <a:t>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8</a:t>
            </a:fld>
            <a:endParaRPr lang="en-US" altLang="en-US" sz="110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3200400" cy="4876800"/>
          </a:xfrm>
        </p:spPr>
        <p:txBody>
          <a:bodyPr/>
          <a:lstStyle/>
          <a:p>
            <a:r>
              <a:rPr lang="en-US" dirty="0" smtClean="0"/>
              <a:t>Low to Medium HAB’s Detected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4011" y="108746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Track </a:t>
            </a:r>
            <a:r>
              <a:rPr lang="en-US" dirty="0" smtClean="0"/>
              <a:t>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90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William H Harsha Lake – October 5,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9</a:t>
            </a:fld>
            <a:endParaRPr lang="en-US" altLang="en-US" sz="110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93" y="1371600"/>
            <a:ext cx="8790707" cy="486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9345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:\user\rwsawtel\20151005\Harsh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17319" y="236119"/>
            <a:ext cx="4785562" cy="845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H Harsha Lake – October 5, </a:t>
            </a:r>
            <a:r>
              <a:rPr lang="en-US" dirty="0"/>
              <a:t>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10</a:t>
            </a:fld>
            <a:endParaRPr lang="en-US" altLang="en-US" sz="110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3429000" cy="4876800"/>
          </a:xfrm>
        </p:spPr>
        <p:txBody>
          <a:bodyPr/>
          <a:lstStyle/>
          <a:p>
            <a:r>
              <a:rPr lang="en-US" dirty="0" smtClean="0"/>
              <a:t>Possible Medium HABs in river mouths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495800" y="1371600"/>
            <a:ext cx="34290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39725" indent="-339725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Blip>
                <a:blip r:embed="rId3"/>
              </a:buBlip>
              <a:tabLst>
                <a:tab pos="339725" algn="l"/>
                <a:tab pos="687388" algn="l"/>
                <a:tab pos="1141413" algn="l"/>
                <a:tab pos="1601788" algn="l"/>
                <a:tab pos="2055813" algn="l"/>
              </a:tabLst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1038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tabLst>
                <a:tab pos="339725" algn="l"/>
                <a:tab pos="687388" algn="l"/>
                <a:tab pos="1141413" algn="l"/>
                <a:tab pos="1601788" algn="l"/>
                <a:tab pos="2055813" algn="l"/>
              </a:tabLst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tabLst>
                <a:tab pos="339725" algn="l"/>
                <a:tab pos="687388" algn="l"/>
                <a:tab pos="1141413" algn="l"/>
                <a:tab pos="1601788" algn="l"/>
                <a:tab pos="2055813" algn="l"/>
              </a:tabLst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tabLst>
                <a:tab pos="339725" algn="l"/>
                <a:tab pos="687388" algn="l"/>
                <a:tab pos="1141413" algn="l"/>
                <a:tab pos="1601788" algn="l"/>
                <a:tab pos="2055813" algn="l"/>
              </a:tabLst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339725" algn="l"/>
                <a:tab pos="687388" algn="l"/>
                <a:tab pos="1141413" algn="l"/>
                <a:tab pos="1601788" algn="l"/>
                <a:tab pos="2055813" algn="l"/>
              </a:tabLst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339725" algn="l"/>
                <a:tab pos="687388" algn="l"/>
                <a:tab pos="1141413" algn="l"/>
                <a:tab pos="1601788" algn="l"/>
                <a:tab pos="2055813" algn="l"/>
              </a:tabLs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339725" algn="l"/>
                <a:tab pos="687388" algn="l"/>
                <a:tab pos="1141413" algn="l"/>
                <a:tab pos="1601788" algn="l"/>
                <a:tab pos="2055813" algn="l"/>
              </a:tabLs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339725" algn="l"/>
                <a:tab pos="687388" algn="l"/>
                <a:tab pos="1141413" algn="l"/>
                <a:tab pos="1601788" algn="l"/>
                <a:tab pos="2055813" algn="l"/>
              </a:tabLs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339725" algn="l"/>
                <a:tab pos="687388" algn="l"/>
                <a:tab pos="1141413" algn="l"/>
                <a:tab pos="1601788" algn="l"/>
                <a:tab pos="2055813" algn="l"/>
              </a:tabLs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Could be sediment or bottom influence</a:t>
            </a:r>
            <a:endParaRPr 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1949306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Look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Greatly diminished HABs presence in Western Basin</a:t>
            </a:r>
          </a:p>
          <a:p>
            <a:pPr lvl="1"/>
            <a:r>
              <a:rPr lang="en-US" dirty="0" smtClean="0"/>
              <a:t>Primarily Maumee </a:t>
            </a:r>
            <a:r>
              <a:rPr lang="en-US" dirty="0" err="1" smtClean="0"/>
              <a:t>Rivermouth</a:t>
            </a:r>
            <a:r>
              <a:rPr lang="en-US" dirty="0" smtClean="0"/>
              <a:t> and Sandusky Bay</a:t>
            </a:r>
            <a:endParaRPr lang="en-US" dirty="0"/>
          </a:p>
          <a:p>
            <a:r>
              <a:rPr lang="en-US" dirty="0"/>
              <a:t>No </a:t>
            </a:r>
            <a:r>
              <a:rPr lang="en-US"/>
              <a:t>scum </a:t>
            </a:r>
            <a:r>
              <a:rPr lang="en-US" smtClean="0"/>
              <a:t>detected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A0400-0F2D-4DEC-9949-547E477A46F6}" type="slidenum">
              <a:rPr lang="en-US" altLang="en-US" smtClean="0"/>
              <a:pPr/>
              <a:t>11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2872920342"/>
      </p:ext>
    </p:extLst>
  </p:cSld>
  <p:clrMapOvr>
    <a:masterClrMapping/>
  </p:clrMapOvr>
</p:sld>
</file>

<file path=ppt/theme/theme1.xml><?xml version="1.0" encoding="utf-8"?>
<a:theme xmlns:a="http://schemas.openxmlformats.org/drawingml/2006/main" name="PrintVersion_Powerpoint">
  <a:themeElements>
    <a:clrScheme name="PowerPoint 8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F7F231"/>
      </a:accent1>
      <a:accent2>
        <a:srgbClr val="3399FF"/>
      </a:accent2>
      <a:accent3>
        <a:srgbClr val="FFFFFF"/>
      </a:accent3>
      <a:accent4>
        <a:srgbClr val="000000"/>
      </a:accent4>
      <a:accent5>
        <a:srgbClr val="FAF7AD"/>
      </a:accent5>
      <a:accent6>
        <a:srgbClr val="2D8AE7"/>
      </a:accent6>
      <a:hlink>
        <a:srgbClr val="272EB3"/>
      </a:hlink>
      <a:folHlink>
        <a:srgbClr val="B2B2B2"/>
      </a:folHlink>
    </a:clrScheme>
    <a:fontScheme name="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33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33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F7F231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FAF7AD"/>
        </a:accent5>
        <a:accent6>
          <a:srgbClr val="2D8AE7"/>
        </a:accent6>
        <a:hlink>
          <a:srgbClr val="272EB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PrintVersion_Powerpoint</Template>
  <TotalTime>4591</TotalTime>
  <Words>191</Words>
  <Application>Microsoft Office PowerPoint</Application>
  <PresentationFormat>On-screen Show (4:3)</PresentationFormat>
  <Paragraphs>51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PrintVersion_Powerpoint</vt:lpstr>
      <vt:lpstr>HABs Quick Look – Flight on October 5, 2015  </vt:lpstr>
      <vt:lpstr>Aircraft Flight Lines – 10/05/15 Flight</vt:lpstr>
      <vt:lpstr>Tracks 18,22 – October 5, 2015</vt:lpstr>
      <vt:lpstr>Tracks 9,15 – October 5, 2015</vt:lpstr>
      <vt:lpstr>Tracks 7,8 – October 5, 2015</vt:lpstr>
      <vt:lpstr>Tracks 5,6– October 5, 2015</vt:lpstr>
      <vt:lpstr>Tracks 2,3,4– October 5, 2015</vt:lpstr>
      <vt:lpstr>Track 21 – October 5, 2015</vt:lpstr>
      <vt:lpstr>William H Harsha Lake – October 5, 2015</vt:lpstr>
      <vt:lpstr>William H Harsha Lake – October 5, 2015</vt:lpstr>
      <vt:lpstr>Quick Look Observations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 Presentation</dc:title>
  <dc:creator>Glenn M. Sullivan</dc:creator>
  <cp:lastModifiedBy>Reid W. Sawtell</cp:lastModifiedBy>
  <cp:revision>787</cp:revision>
  <cp:lastPrinted>2001-12-11T20:55:42Z</cp:lastPrinted>
  <dcterms:created xsi:type="dcterms:W3CDTF">2014-08-07T20:52:09Z</dcterms:created>
  <dcterms:modified xsi:type="dcterms:W3CDTF">2015-10-08T04:37:20Z</dcterms:modified>
</cp:coreProperties>
</file>