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3" r:id="rId3"/>
    <p:sldId id="257" r:id="rId4"/>
    <p:sldId id="308" r:id="rId5"/>
    <p:sldId id="294" r:id="rId6"/>
    <p:sldId id="311" r:id="rId7"/>
    <p:sldId id="310" r:id="rId8"/>
    <p:sldId id="273" r:id="rId9"/>
    <p:sldId id="295" r:id="rId10"/>
    <p:sldId id="275" r:id="rId11"/>
    <p:sldId id="297" r:id="rId12"/>
    <p:sldId id="309" r:id="rId13"/>
    <p:sldId id="276" r:id="rId14"/>
    <p:sldId id="298" r:id="rId15"/>
    <p:sldId id="277" r:id="rId16"/>
    <p:sldId id="299" r:id="rId17"/>
    <p:sldId id="312" r:id="rId18"/>
    <p:sldId id="278" r:id="rId19"/>
    <p:sldId id="300" r:id="rId20"/>
    <p:sldId id="279" r:id="rId21"/>
    <p:sldId id="301" r:id="rId22"/>
    <p:sldId id="280" r:id="rId23"/>
    <p:sldId id="302" r:id="rId24"/>
    <p:sldId id="292" r:id="rId25"/>
    <p:sldId id="304" r:id="rId26"/>
    <p:sldId id="307" r:id="rId2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D3D3D3"/>
    <a:srgbClr val="BFBFBF"/>
    <a:srgbClr val="999999"/>
    <a:srgbClr val="B2B2B2"/>
    <a:srgbClr val="FFD629"/>
    <a:srgbClr val="FFDA3B"/>
    <a:srgbClr val="50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3" autoAdjust="0"/>
    <p:restoredTop sz="94660"/>
  </p:normalViewPr>
  <p:slideViewPr>
    <p:cSldViewPr>
      <p:cViewPr>
        <p:scale>
          <a:sx n="147" d="100"/>
          <a:sy n="147" d="100"/>
        </p:scale>
        <p:origin x="-594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/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/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B7B72693-810C-4271-93EB-D00DF6FEC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59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1" tIns="45871" rIns="91741" bIns="45871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1" tIns="45871" rIns="91741" bIns="4587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1" tIns="45871" rIns="91741" bIns="45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1" tIns="45871" rIns="91741" bIns="45871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1" tIns="45871" rIns="91741" bIns="4587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EEBACA6A-ADDB-4A2F-95BB-0FCDB01C8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7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11EE9-0B84-40C5-BF9B-3FB1471EC4B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228600" y="0"/>
            <a:ext cx="70326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68675"/>
            <a:ext cx="7743825" cy="914400"/>
          </a:xfrm>
        </p:spPr>
        <p:txBody>
          <a:bodyPr/>
          <a:lstStyle>
            <a:lvl1pPr marL="0" indent="0">
              <a:buFont typeface="Wingdings" pitchFamily="2" charset="2"/>
              <a:buNone/>
              <a:defRPr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3600"/>
            <a:ext cx="7743825" cy="1219200"/>
          </a:xfrm>
        </p:spPr>
        <p:txBody>
          <a:bodyPr anchor="t"/>
          <a:lstStyle>
            <a:lvl1pPr algn="l">
              <a:defRPr sz="3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990600" y="640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1066800" y="8890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3759200" y="6583363"/>
            <a:ext cx="167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</a:rPr>
              <a:t>www.mtri.org</a:t>
            </a:r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-7938" y="0"/>
            <a:ext cx="703263" cy="6858000"/>
          </a:xfrm>
          <a:prstGeom prst="rect">
            <a:avLst/>
          </a:prstGeom>
          <a:gradFill rotWithShape="0">
            <a:gsLst>
              <a:gs pos="0">
                <a:srgbClr val="FFD629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8" name="Picture 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28600"/>
            <a:ext cx="3786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9" name="Rectangle 97"/>
          <p:cNvSpPr>
            <a:spLocks noChangeAspect="1" noChangeArrowheads="1"/>
          </p:cNvSpPr>
          <p:nvPr/>
        </p:nvSpPr>
        <p:spPr bwMode="auto">
          <a:xfrm>
            <a:off x="6350000" y="752475"/>
            <a:ext cx="2627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endParaRPr lang="en-US" altLang="en-US" sz="900" b="1">
              <a:solidFill>
                <a:srgbClr val="322800"/>
              </a:solidFill>
              <a:latin typeface="Arial" charset="0"/>
            </a:endParaRPr>
          </a:p>
        </p:txBody>
      </p:sp>
      <p:sp>
        <p:nvSpPr>
          <p:cNvPr id="3171" name="WordArt 99"/>
          <p:cNvSpPr>
            <a:spLocks noChangeAspect="1" noChangeArrowheads="1" noChangeShapeType="1" noTextEdit="1"/>
          </p:cNvSpPr>
          <p:nvPr/>
        </p:nvSpPr>
        <p:spPr bwMode="auto">
          <a:xfrm>
            <a:off x="4945063" y="469900"/>
            <a:ext cx="3894137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i="1" kern="10">
                <a:ln w="12700">
                  <a:solidFill>
                    <a:srgbClr val="FFDC45"/>
                  </a:solidFill>
                  <a:round/>
                  <a:headEnd/>
                  <a:tailEnd/>
                </a:ln>
                <a:solidFill>
                  <a:srgbClr val="261F00"/>
                </a:solidFill>
                <a:latin typeface="Arial Black"/>
              </a:rPr>
              <a:t>Research Institute</a:t>
            </a:r>
          </a:p>
        </p:txBody>
      </p:sp>
      <p:sp>
        <p:nvSpPr>
          <p:cNvPr id="3172" name="Line 100"/>
          <p:cNvSpPr>
            <a:spLocks noChangeAspect="1" noChangeShapeType="1"/>
          </p:cNvSpPr>
          <p:nvPr/>
        </p:nvSpPr>
        <p:spPr bwMode="auto">
          <a:xfrm flipV="1">
            <a:off x="4870450" y="831850"/>
            <a:ext cx="4044950" cy="0"/>
          </a:xfrm>
          <a:prstGeom prst="line">
            <a:avLst/>
          </a:prstGeom>
          <a:noFill/>
          <a:ln w="19050">
            <a:solidFill>
              <a:srgbClr val="4437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3" name="Line 101"/>
          <p:cNvSpPr>
            <a:spLocks noChangeAspect="1" noChangeShapeType="1"/>
          </p:cNvSpPr>
          <p:nvPr/>
        </p:nvSpPr>
        <p:spPr bwMode="auto">
          <a:xfrm flipV="1">
            <a:off x="4870450" y="374650"/>
            <a:ext cx="4044950" cy="0"/>
          </a:xfrm>
          <a:prstGeom prst="line">
            <a:avLst/>
          </a:prstGeom>
          <a:noFill/>
          <a:ln w="19050">
            <a:solidFill>
              <a:srgbClr val="4437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" name="Picture 103" descr="MTRI_Liz_R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19800"/>
            <a:ext cx="9144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04919D-82E4-45B7-9B92-E5B351749802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26508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228600"/>
            <a:ext cx="20986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146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82F33-5768-4E6D-AA2E-1D0C0F19BC4D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01898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CA0400-0F2D-4DEC-9949-547E477A46F6}" type="slidenum">
              <a:rPr lang="en-US" altLang="en-US"/>
              <a:pPr/>
              <a:t>‹#›</a:t>
            </a:fld>
            <a:endParaRPr lang="en-US" altLang="en-US" sz="1100"/>
          </a:p>
        </p:txBody>
      </p:sp>
      <p:pic>
        <p:nvPicPr>
          <p:cNvPr id="2050" name="Picture 2" descr="J:\docs\Logos\NASA\500px-NASA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19" y="-4849"/>
            <a:ext cx="722881" cy="6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DBF516-8DE2-46A0-B9C3-4AE9CD12BCB5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68840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F5DDBA-1355-4D66-8F83-CE3287EF7BDB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41237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9ADAF9-C861-4779-B6F3-E002972674FF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9804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F43FA0-2C8B-4705-9BD4-547B6CB2BEFF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17993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BB2FC0-6779-4F3D-9E57-41C2AEABFCAB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45133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D071A0-9FFE-43EE-97A8-C2EC6E2F1BBC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77882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FF3BC-838D-4551-A562-A0980F7F460A}" type="slidenum">
              <a:rPr lang="en-US" altLang="en-US"/>
              <a:pPr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0822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76200" y="0"/>
            <a:ext cx="2381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54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634163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15D9D5DF-1DA8-4C9A-8976-25EAD0CE0DBD}" type="slidenum">
              <a:rPr lang="en-US" altLang="en-US"/>
              <a:pPr/>
              <a:t>‹#›</a:t>
            </a:fld>
            <a:endParaRPr lang="en-US" altLang="en-US" sz="110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500063" y="6634163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900">
              <a:solidFill>
                <a:schemeClr val="bg1"/>
              </a:solidFill>
              <a:latin typeface="Arial" charset="0"/>
            </a:endParaRPr>
          </a:p>
          <a:p>
            <a:pPr algn="l"/>
            <a:endParaRPr lang="en-US" alt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4" name="Line 9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" name="Line 91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238125" cy="6858000"/>
          </a:xfrm>
          <a:prstGeom prst="rect">
            <a:avLst/>
          </a:prstGeom>
          <a:gradFill rotWithShape="0">
            <a:gsLst>
              <a:gs pos="0">
                <a:srgbClr val="FFDA3B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1" name="Picture 97" descr="MTRI_logo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"/>
            <a:ext cx="1538288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docs\Logos\NASA\500px-NASA_logo.sv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19" y="-4849"/>
            <a:ext cx="722881" cy="6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9725" indent="-339725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Blip>
          <a:blip r:embed="rId15"/>
        </a:buBlip>
        <a:tabLst>
          <a:tab pos="339725" algn="l"/>
          <a:tab pos="687388" algn="l"/>
          <a:tab pos="1141413" algn="l"/>
          <a:tab pos="1601788" algn="l"/>
          <a:tab pos="2055813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39725" algn="l"/>
          <a:tab pos="687388" algn="l"/>
          <a:tab pos="1141413" algn="l"/>
          <a:tab pos="1601788" algn="l"/>
          <a:tab pos="2055813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133600"/>
            <a:ext cx="6858000" cy="1219200"/>
          </a:xfrm>
        </p:spPr>
        <p:txBody>
          <a:bodyPr/>
          <a:lstStyle/>
          <a:p>
            <a:pPr algn="ctr">
              <a:spcBef>
                <a:spcPct val="90000"/>
              </a:spcBef>
            </a:pPr>
            <a:r>
              <a:rPr lang="en-US" altLang="en-US" sz="3400" dirty="0"/>
              <a:t>HABs </a:t>
            </a:r>
            <a:r>
              <a:rPr lang="en-US" altLang="en-US" sz="3400" dirty="0"/>
              <a:t>Ohio River Quick </a:t>
            </a:r>
            <a:r>
              <a:rPr lang="en-US" altLang="en-US" sz="3400" dirty="0"/>
              <a:t>Look – Flight on </a:t>
            </a:r>
            <a:r>
              <a:rPr lang="en-US" altLang="en-US" sz="3400" dirty="0" smtClean="0"/>
              <a:t>September 3, </a:t>
            </a:r>
            <a:r>
              <a:rPr lang="en-US" altLang="en-US" sz="3400" dirty="0" smtClean="0"/>
              <a:t>2015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endParaRPr lang="en-US" altLang="en-US" sz="34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81400"/>
            <a:ext cx="6753225" cy="2362200"/>
          </a:xfrm>
        </p:spPr>
        <p:txBody>
          <a:bodyPr/>
          <a:lstStyle/>
          <a:p>
            <a:r>
              <a:rPr lang="en-US" altLang="en-US" dirty="0" smtClean="0"/>
              <a:t>Bob </a:t>
            </a:r>
            <a:r>
              <a:rPr lang="en-US" altLang="en-US" dirty="0" err="1" smtClean="0"/>
              <a:t>Shuchman</a:t>
            </a:r>
            <a:endParaRPr lang="en-US" altLang="en-US" dirty="0" smtClean="0"/>
          </a:p>
          <a:p>
            <a:r>
              <a:rPr lang="en-US" altLang="en-US" dirty="0" smtClean="0"/>
              <a:t>Mike Sayers</a:t>
            </a:r>
          </a:p>
          <a:p>
            <a:r>
              <a:rPr lang="en-US" altLang="en-US" dirty="0" smtClean="0"/>
              <a:t>Reid </a:t>
            </a:r>
            <a:r>
              <a:rPr lang="en-US" altLang="en-US" dirty="0" err="1" smtClean="0"/>
              <a:t>Sawtell</a:t>
            </a:r>
            <a:endParaRPr lang="en-US" altLang="en-US" dirty="0" smtClean="0"/>
          </a:p>
          <a:p>
            <a:r>
              <a:rPr lang="en-US" altLang="en-US" dirty="0" smtClean="0"/>
              <a:t>Glenn Sullivan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254875" cy="685800"/>
          </a:xfrm>
        </p:spPr>
        <p:txBody>
          <a:bodyPr/>
          <a:lstStyle/>
          <a:p>
            <a:r>
              <a:rPr lang="en-US" dirty="0" smtClean="0"/>
              <a:t>Tracks 4, 5 – Sistersville – 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10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0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254875" cy="685800"/>
          </a:xfrm>
        </p:spPr>
        <p:txBody>
          <a:bodyPr/>
          <a:lstStyle/>
          <a:p>
            <a:r>
              <a:rPr lang="en-US" dirty="0" smtClean="0"/>
              <a:t>Tracks 4, 5 </a:t>
            </a:r>
            <a:r>
              <a:rPr lang="en-US" dirty="0"/>
              <a:t>– Sistersville – September 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11</a:t>
            </a:fld>
            <a:endParaRPr lang="en-US" altLang="en-US" sz="1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2667000" cy="487680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smtClean="0"/>
              <a:t>significant or very low </a:t>
            </a:r>
            <a:r>
              <a:rPr lang="en-US" dirty="0"/>
              <a:t>HABs </a:t>
            </a:r>
            <a:r>
              <a:rPr lang="en-US" dirty="0" smtClean="0"/>
              <a:t>detected</a:t>
            </a:r>
          </a:p>
          <a:p>
            <a:r>
              <a:rPr lang="en-US" dirty="0"/>
              <a:t>Note: High CI values are </a:t>
            </a:r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066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</a:t>
            </a:r>
            <a:r>
              <a:rPr lang="en-US" dirty="0"/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611089"/>
            <a:ext cx="457200" cy="5241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700785"/>
            <a:ext cx="2743200" cy="51572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106679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</a:t>
            </a: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924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6 – September 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12</a:t>
            </a:fld>
            <a:endParaRPr lang="en-US" altLang="en-US" sz="11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352800" cy="487680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smtClean="0"/>
              <a:t>significant HABs detected</a:t>
            </a:r>
          </a:p>
          <a:p>
            <a:r>
              <a:rPr lang="en-US" dirty="0"/>
              <a:t>Note: High CI values are </a:t>
            </a:r>
            <a:r>
              <a:rPr lang="en-US" dirty="0" smtClean="0"/>
              <a:t>land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92" y="1219200"/>
            <a:ext cx="89777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254875" cy="685800"/>
          </a:xfrm>
        </p:spPr>
        <p:txBody>
          <a:bodyPr/>
          <a:lstStyle/>
          <a:p>
            <a:r>
              <a:rPr lang="en-US" dirty="0"/>
              <a:t>Tracks </a:t>
            </a:r>
            <a:r>
              <a:rPr lang="en-US" dirty="0" smtClean="0"/>
              <a:t>7, 8, 9 </a:t>
            </a:r>
            <a:r>
              <a:rPr lang="en-US" dirty="0"/>
              <a:t>– </a:t>
            </a:r>
            <a:r>
              <a:rPr lang="en-US" dirty="0" smtClean="0"/>
              <a:t>Huntington –</a:t>
            </a:r>
            <a:br>
              <a:rPr lang="en-US" dirty="0" smtClean="0"/>
            </a:br>
            <a:r>
              <a:rPr lang="en-US" dirty="0" smtClean="0"/>
              <a:t>September 3</a:t>
            </a:r>
            <a:r>
              <a:rPr lang="en-US" dirty="0"/>
              <a:t>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13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199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254875" cy="685800"/>
          </a:xfrm>
        </p:spPr>
        <p:txBody>
          <a:bodyPr/>
          <a:lstStyle/>
          <a:p>
            <a:r>
              <a:rPr lang="en-US" dirty="0"/>
              <a:t>Tracks 7, 8, 9 – </a:t>
            </a:r>
            <a:r>
              <a:rPr lang="en-US" dirty="0" smtClean="0"/>
              <a:t>Huntington –</a:t>
            </a:r>
            <a:br>
              <a:rPr lang="en-US" dirty="0" smtClean="0"/>
            </a:br>
            <a:r>
              <a:rPr lang="en-US" dirty="0" smtClean="0"/>
              <a:t>September 3</a:t>
            </a:r>
            <a:r>
              <a:rPr lang="en-US" dirty="0"/>
              <a:t>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2673096" cy="4876800"/>
          </a:xfrm>
        </p:spPr>
        <p:txBody>
          <a:bodyPr/>
          <a:lstStyle/>
          <a:p>
            <a:r>
              <a:rPr lang="en-US" dirty="0" smtClean="0"/>
              <a:t>Low to medium HABs detected</a:t>
            </a:r>
          </a:p>
          <a:p>
            <a:r>
              <a:rPr lang="en-US" dirty="0" smtClean="0"/>
              <a:t>Note: Visible HABs streaks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14</a:t>
            </a:fld>
            <a:endParaRPr lang="en-US" altLang="en-US" sz="1100"/>
          </a:p>
        </p:txBody>
      </p:sp>
      <p:sp>
        <p:nvSpPr>
          <p:cNvPr id="9" name="TextBox 8"/>
          <p:cNvSpPr txBox="1"/>
          <p:nvPr/>
        </p:nvSpPr>
        <p:spPr>
          <a:xfrm>
            <a:off x="3388179" y="1066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4885" y="106679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</a:t>
            </a:r>
            <a:r>
              <a:rPr lang="en-US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7164" y="106679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</a:t>
            </a:r>
            <a:r>
              <a:rPr lang="en-US" dirty="0"/>
              <a:t>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5739"/>
            <a:ext cx="1059287" cy="5329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06" y="1528462"/>
            <a:ext cx="869715" cy="5329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68" y="1528460"/>
            <a:ext cx="666192" cy="53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54875" cy="685800"/>
          </a:xfrm>
        </p:spPr>
        <p:txBody>
          <a:bodyPr/>
          <a:lstStyle/>
          <a:p>
            <a:r>
              <a:rPr lang="en-US" dirty="0"/>
              <a:t>Track </a:t>
            </a:r>
            <a:r>
              <a:rPr lang="en-US" dirty="0" smtClean="0"/>
              <a:t>10 </a:t>
            </a:r>
            <a:r>
              <a:rPr lang="en-US" dirty="0"/>
              <a:t>– </a:t>
            </a:r>
            <a:r>
              <a:rPr lang="en-US" dirty="0" smtClean="0"/>
              <a:t>Ashland – 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15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198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8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54875" cy="685800"/>
          </a:xfrm>
        </p:spPr>
        <p:txBody>
          <a:bodyPr/>
          <a:lstStyle/>
          <a:p>
            <a:r>
              <a:rPr lang="en-US" dirty="0"/>
              <a:t>Track </a:t>
            </a:r>
            <a:r>
              <a:rPr lang="en-US" dirty="0" smtClean="0"/>
              <a:t>10 </a:t>
            </a:r>
            <a:r>
              <a:rPr lang="en-US" dirty="0"/>
              <a:t>– </a:t>
            </a:r>
            <a:r>
              <a:rPr lang="en-US" dirty="0" smtClean="0"/>
              <a:t>Ashland –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657600" cy="4876800"/>
          </a:xfrm>
        </p:spPr>
        <p:txBody>
          <a:bodyPr/>
          <a:lstStyle/>
          <a:p>
            <a:r>
              <a:rPr lang="en-US" dirty="0" smtClean="0"/>
              <a:t>No significant HABs detected</a:t>
            </a:r>
          </a:p>
          <a:p>
            <a:r>
              <a:rPr lang="en-US" dirty="0" smtClean="0"/>
              <a:t>Cloud shadows may interfere with results</a:t>
            </a:r>
          </a:p>
          <a:p>
            <a:r>
              <a:rPr lang="en-US" dirty="0"/>
              <a:t>Note: High CI values are </a:t>
            </a:r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16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1493309" cy="56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11 – September 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17</a:t>
            </a:fld>
            <a:endParaRPr lang="en-US" altLang="en-US" sz="11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71600"/>
            <a:ext cx="365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687388" algn="l"/>
                <a:tab pos="1141413" algn="l"/>
                <a:tab pos="1601788" algn="l"/>
                <a:tab pos="2055813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Low to moderate HABs detected (at top of image)</a:t>
            </a:r>
          </a:p>
          <a:p>
            <a:r>
              <a:rPr lang="en-US" kern="0" dirty="0" smtClean="0"/>
              <a:t>Haze and clouds may interfere with </a:t>
            </a:r>
            <a:r>
              <a:rPr lang="en-US" kern="0" dirty="0" smtClean="0"/>
              <a:t>results</a:t>
            </a:r>
          </a:p>
          <a:p>
            <a:r>
              <a:rPr lang="en-US" kern="0" dirty="0" smtClean="0"/>
              <a:t>Note: Bloom streak formation (top of image)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109373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4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54875" cy="685800"/>
          </a:xfrm>
        </p:spPr>
        <p:txBody>
          <a:bodyPr/>
          <a:lstStyle/>
          <a:p>
            <a:r>
              <a:rPr lang="en-US" dirty="0"/>
              <a:t>Track </a:t>
            </a:r>
            <a:r>
              <a:rPr lang="en-US" dirty="0" smtClean="0"/>
              <a:t>12 </a:t>
            </a:r>
            <a:r>
              <a:rPr lang="en-US" dirty="0"/>
              <a:t>– </a:t>
            </a:r>
            <a:r>
              <a:rPr lang="en-US" dirty="0" smtClean="0"/>
              <a:t>Portsmouth – 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18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" y="1221629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6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54875" cy="685800"/>
          </a:xfrm>
        </p:spPr>
        <p:txBody>
          <a:bodyPr/>
          <a:lstStyle/>
          <a:p>
            <a:r>
              <a:rPr lang="en-US" dirty="0"/>
              <a:t>Track 12 – Portsmouth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4191000" cy="4876800"/>
          </a:xfrm>
        </p:spPr>
        <p:txBody>
          <a:bodyPr/>
          <a:lstStyle/>
          <a:p>
            <a:r>
              <a:rPr lang="en-US" dirty="0" smtClean="0"/>
              <a:t>No significant HABs detected</a:t>
            </a:r>
          </a:p>
          <a:p>
            <a:r>
              <a:rPr lang="en-US" dirty="0"/>
              <a:t>Note: High CI values are </a:t>
            </a:r>
            <a:r>
              <a:rPr lang="en-US" dirty="0" smtClean="0"/>
              <a:t>land</a:t>
            </a:r>
          </a:p>
          <a:p>
            <a:r>
              <a:rPr lang="en-US" dirty="0" smtClean="0"/>
              <a:t>Bright spots are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19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1921"/>
            <a:ext cx="81229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Quicklook</a:t>
            </a:r>
            <a:r>
              <a:rPr lang="en-US" dirty="0" smtClean="0"/>
              <a:t> HAB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Harmful Algal Blooms (HAB) identified using NASA GLEAMS airborne hyperspectral imagery</a:t>
            </a:r>
          </a:p>
          <a:p>
            <a:r>
              <a:rPr lang="en-US" dirty="0" smtClean="0"/>
              <a:t>Cyanobacterial Index (CI) algorithm (Wynne et al. </a:t>
            </a:r>
            <a:r>
              <a:rPr lang="en-US" dirty="0" err="1" smtClean="0"/>
              <a:t>Stumpf</a:t>
            </a:r>
            <a:r>
              <a:rPr lang="en-US" dirty="0" smtClean="0"/>
              <a:t> et al.) applied to GLEAMS imagery</a:t>
            </a:r>
          </a:p>
          <a:p>
            <a:r>
              <a:rPr lang="en-US" dirty="0" smtClean="0"/>
              <a:t>All CI images are shown on a log scale with hotter colors representing greater </a:t>
            </a:r>
            <a:r>
              <a:rPr lang="en-US" smtClean="0"/>
              <a:t>HAB presence </a:t>
            </a:r>
            <a:endParaRPr lang="en-US" dirty="0" smtClean="0"/>
          </a:p>
          <a:p>
            <a:r>
              <a:rPr lang="en-US" dirty="0" smtClean="0"/>
              <a:t>Note: Land pixels have not been removed, therefore high CI values associated with land are present in some images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79118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54875" cy="685800"/>
          </a:xfrm>
        </p:spPr>
        <p:txBody>
          <a:bodyPr/>
          <a:lstStyle/>
          <a:p>
            <a:r>
              <a:rPr lang="en-US" dirty="0"/>
              <a:t>Track </a:t>
            </a:r>
            <a:r>
              <a:rPr lang="en-US" dirty="0" smtClean="0"/>
              <a:t>13 </a:t>
            </a:r>
            <a:r>
              <a:rPr lang="en-US" dirty="0"/>
              <a:t>– </a:t>
            </a:r>
            <a:r>
              <a:rPr lang="en-US" dirty="0" smtClean="0"/>
              <a:t>Adams – </a:t>
            </a:r>
            <a:r>
              <a:rPr lang="en-US" dirty="0"/>
              <a:t>September 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20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240679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54875" cy="685800"/>
          </a:xfrm>
        </p:spPr>
        <p:txBody>
          <a:bodyPr/>
          <a:lstStyle/>
          <a:p>
            <a:r>
              <a:rPr lang="en-US" dirty="0"/>
              <a:t>Track 13 – Adams – September 3,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429000" cy="4876800"/>
          </a:xfrm>
        </p:spPr>
        <p:txBody>
          <a:bodyPr/>
          <a:lstStyle/>
          <a:p>
            <a:r>
              <a:rPr lang="en-US" dirty="0" smtClean="0"/>
              <a:t>Possible low levels of HABs detected</a:t>
            </a:r>
          </a:p>
          <a:p>
            <a:r>
              <a:rPr lang="en-US" dirty="0"/>
              <a:t>Note: High CI values are </a:t>
            </a:r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21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9036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254875" cy="685800"/>
          </a:xfrm>
        </p:spPr>
        <p:txBody>
          <a:bodyPr/>
          <a:lstStyle/>
          <a:p>
            <a:r>
              <a:rPr lang="en-US" dirty="0"/>
              <a:t>Track </a:t>
            </a:r>
            <a:r>
              <a:rPr lang="en-US" dirty="0" smtClean="0"/>
              <a:t>14 </a:t>
            </a:r>
            <a:r>
              <a:rPr lang="en-US" dirty="0"/>
              <a:t>– </a:t>
            </a:r>
            <a:r>
              <a:rPr lang="en-US" dirty="0" smtClean="0"/>
              <a:t>Maysville –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22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24642"/>
            <a:ext cx="8686800" cy="56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0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54875" cy="685800"/>
          </a:xfrm>
        </p:spPr>
        <p:txBody>
          <a:bodyPr/>
          <a:lstStyle/>
          <a:p>
            <a:r>
              <a:rPr lang="en-US" dirty="0"/>
              <a:t>Track 14 – </a:t>
            </a:r>
            <a:r>
              <a:rPr lang="en-US" dirty="0" smtClean="0"/>
              <a:t>Maysville –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2895600" cy="4876800"/>
          </a:xfrm>
        </p:spPr>
        <p:txBody>
          <a:bodyPr/>
          <a:lstStyle/>
          <a:p>
            <a:r>
              <a:rPr lang="en-US" dirty="0" smtClean="0"/>
              <a:t>Medium HABs detected</a:t>
            </a:r>
          </a:p>
          <a:p>
            <a:r>
              <a:rPr lang="en-US" dirty="0" smtClean="0"/>
              <a:t>Note: Visible bloom formation at bottom of the </a:t>
            </a:r>
            <a:r>
              <a:rPr lang="en-US" dirty="0" smtClean="0"/>
              <a:t>image along shoreline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23</a:t>
            </a:fld>
            <a:endParaRPr lang="en-US" altLang="en-US" sz="11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120487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54875" cy="685800"/>
          </a:xfrm>
        </p:spPr>
        <p:txBody>
          <a:bodyPr/>
          <a:lstStyle/>
          <a:p>
            <a:r>
              <a:rPr lang="en-US" dirty="0"/>
              <a:t>Track </a:t>
            </a:r>
            <a:r>
              <a:rPr lang="en-US" dirty="0" smtClean="0"/>
              <a:t>15 </a:t>
            </a:r>
            <a:r>
              <a:rPr lang="en-US" dirty="0"/>
              <a:t>– </a:t>
            </a:r>
            <a:r>
              <a:rPr lang="en-US" dirty="0" smtClean="0"/>
              <a:t>Cincinnati – 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24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21630"/>
            <a:ext cx="8686800" cy="56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00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54875" cy="685800"/>
          </a:xfrm>
        </p:spPr>
        <p:txBody>
          <a:bodyPr/>
          <a:lstStyle/>
          <a:p>
            <a:r>
              <a:rPr lang="en-US" dirty="0"/>
              <a:t>Track 15 – Cincinnati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25</a:t>
            </a:fld>
            <a:endParaRPr lang="en-US" altLang="en-US" sz="1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124200" cy="4876800"/>
          </a:xfrm>
        </p:spPr>
        <p:txBody>
          <a:bodyPr/>
          <a:lstStyle/>
          <a:p>
            <a:r>
              <a:rPr lang="en-US" dirty="0" smtClean="0"/>
              <a:t>Possible low level HABs detected</a:t>
            </a:r>
          </a:p>
          <a:p>
            <a:r>
              <a:rPr lang="en-US" dirty="0" smtClean="0"/>
              <a:t>Haze may interfere with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168091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2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Look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Huntington, Ironton, and Maysville </a:t>
            </a:r>
            <a:r>
              <a:rPr lang="en-US" dirty="0" smtClean="0"/>
              <a:t>areas have </a:t>
            </a:r>
            <a:r>
              <a:rPr lang="en-US" dirty="0" smtClean="0"/>
              <a:t>notable HAB formation indicated by NASA GLEAMS derived CI</a:t>
            </a:r>
          </a:p>
          <a:p>
            <a:pPr lvl="1"/>
            <a:r>
              <a:rPr lang="en-US" dirty="0" smtClean="0"/>
              <a:t>Possible low level HABs indicated in other areas along Ohio River</a:t>
            </a:r>
          </a:p>
          <a:p>
            <a:r>
              <a:rPr lang="en-US" dirty="0" smtClean="0"/>
              <a:t>Cloud and cloud shadows interfere with CI results</a:t>
            </a:r>
          </a:p>
          <a:p>
            <a:r>
              <a:rPr lang="en-US" dirty="0" smtClean="0"/>
              <a:t>Applicability of CI to inland waters has not been fully </a:t>
            </a:r>
            <a:r>
              <a:rPr lang="en-US" dirty="0" smtClean="0"/>
              <a:t>tested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26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63752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54875" cy="685800"/>
          </a:xfrm>
        </p:spPr>
        <p:txBody>
          <a:bodyPr/>
          <a:lstStyle/>
          <a:p>
            <a:r>
              <a:rPr lang="en-US" dirty="0" smtClean="0"/>
              <a:t>Aircraft Flight Lines - </a:t>
            </a:r>
            <a:r>
              <a:rPr lang="en-US" altLang="en-US" dirty="0"/>
              <a:t>September 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3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4</a:t>
            </a:fld>
            <a:endParaRPr lang="en-US" altLang="en-US" sz="11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54875" cy="685800"/>
          </a:xfrm>
        </p:spPr>
        <p:txBody>
          <a:bodyPr/>
          <a:lstStyle/>
          <a:p>
            <a:r>
              <a:rPr lang="en-US" dirty="0" smtClean="0"/>
              <a:t>Tracks 1 – Wheeling – </a:t>
            </a:r>
            <a:br>
              <a:rPr lang="en-US" dirty="0" smtClean="0"/>
            </a:br>
            <a:r>
              <a:rPr lang="en-US" dirty="0" smtClean="0"/>
              <a:t>September 3, 2015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27073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54875" cy="685800"/>
          </a:xfrm>
        </p:spPr>
        <p:txBody>
          <a:bodyPr/>
          <a:lstStyle/>
          <a:p>
            <a:r>
              <a:rPr lang="en-US" dirty="0" smtClean="0"/>
              <a:t>Tracks 1 – Wheeling – </a:t>
            </a:r>
            <a:br>
              <a:rPr lang="en-US" dirty="0" smtClean="0"/>
            </a:br>
            <a:r>
              <a:rPr lang="en-US" dirty="0" smtClean="0"/>
              <a:t>September 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5</a:t>
            </a:fld>
            <a:endParaRPr lang="en-US" altLang="en-US" sz="1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276600" cy="4876800"/>
          </a:xfrm>
        </p:spPr>
        <p:txBody>
          <a:bodyPr/>
          <a:lstStyle/>
          <a:p>
            <a:r>
              <a:rPr lang="en-US" dirty="0" smtClean="0"/>
              <a:t>No significant HABs detected</a:t>
            </a:r>
          </a:p>
          <a:p>
            <a:r>
              <a:rPr lang="en-US" dirty="0" smtClean="0"/>
              <a:t>Note: High CI values are land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05342"/>
            <a:ext cx="1116355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54875" cy="685800"/>
          </a:xfrm>
        </p:spPr>
        <p:txBody>
          <a:bodyPr/>
          <a:lstStyle/>
          <a:p>
            <a:r>
              <a:rPr lang="en-US" dirty="0"/>
              <a:t>Tracks 2 – Wheeling South – </a:t>
            </a:r>
            <a:br>
              <a:rPr lang="en-US" dirty="0"/>
            </a:br>
            <a:r>
              <a:rPr lang="en-US" dirty="0"/>
              <a:t>September 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6</a:t>
            </a:fld>
            <a:endParaRPr lang="en-US" altLang="en-US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4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Tracks </a:t>
            </a:r>
            <a:r>
              <a:rPr lang="en-US" dirty="0"/>
              <a:t>2 – </a:t>
            </a:r>
            <a:r>
              <a:rPr lang="en-US" dirty="0" smtClean="0"/>
              <a:t>Wheeling South </a:t>
            </a:r>
            <a:r>
              <a:rPr lang="en-US" dirty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/>
              <a:t>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7</a:t>
            </a:fld>
            <a:endParaRPr lang="en-US" altLang="en-US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36" y="1205344"/>
            <a:ext cx="972500" cy="565265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276600" cy="4876800"/>
          </a:xfrm>
        </p:spPr>
        <p:txBody>
          <a:bodyPr/>
          <a:lstStyle/>
          <a:p>
            <a:r>
              <a:rPr lang="en-US" dirty="0" smtClean="0"/>
              <a:t>No significant HABs detected</a:t>
            </a:r>
          </a:p>
          <a:p>
            <a:r>
              <a:rPr lang="en-US" dirty="0"/>
              <a:t>Note: High CI values are </a:t>
            </a:r>
            <a:r>
              <a:rPr lang="en-US" dirty="0" smtClean="0"/>
              <a:t>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5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254875" cy="685800"/>
          </a:xfrm>
        </p:spPr>
        <p:txBody>
          <a:bodyPr/>
          <a:lstStyle/>
          <a:p>
            <a:r>
              <a:rPr lang="en-US" dirty="0" smtClean="0"/>
              <a:t>Track 3 – Bayer – September 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8</a:t>
            </a:fld>
            <a:endParaRPr lang="en-US" alt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686800" cy="56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2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254875" cy="685800"/>
          </a:xfrm>
        </p:spPr>
        <p:txBody>
          <a:bodyPr/>
          <a:lstStyle/>
          <a:p>
            <a:r>
              <a:rPr lang="en-US" dirty="0"/>
              <a:t>Track 3 – Bayer – September 3,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3124200" cy="4876800"/>
          </a:xfrm>
        </p:spPr>
        <p:txBody>
          <a:bodyPr/>
          <a:lstStyle/>
          <a:p>
            <a:r>
              <a:rPr lang="en-US" dirty="0" smtClean="0"/>
              <a:t>Possible low level HABs detected</a:t>
            </a:r>
          </a:p>
          <a:p>
            <a:r>
              <a:rPr lang="en-US" dirty="0"/>
              <a:t>Note: High CI values are </a:t>
            </a:r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0400-0F2D-4DEC-9949-547E477A46F6}" type="slidenum">
              <a:rPr lang="en-US" altLang="en-US" smtClean="0"/>
              <a:pPr/>
              <a:t>9</a:t>
            </a:fld>
            <a:endParaRPr lang="en-US" altLang="en-US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867508" cy="563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219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39543"/>
      </p:ext>
    </p:extLst>
  </p:cSld>
  <p:clrMapOvr>
    <a:masterClrMapping/>
  </p:clrMapOvr>
</p:sld>
</file>

<file path=ppt/theme/theme1.xml><?xml version="1.0" encoding="utf-8"?>
<a:theme xmlns:a="http://schemas.openxmlformats.org/drawingml/2006/main" name="PrintVersion_Powerpoint">
  <a:themeElements>
    <a:clrScheme name="PowerPoint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7F231"/>
      </a:accent1>
      <a:accent2>
        <a:srgbClr val="3399FF"/>
      </a:accent2>
      <a:accent3>
        <a:srgbClr val="FFFFFF"/>
      </a:accent3>
      <a:accent4>
        <a:srgbClr val="000000"/>
      </a:accent4>
      <a:accent5>
        <a:srgbClr val="FAF7AD"/>
      </a:accent5>
      <a:accent6>
        <a:srgbClr val="2D8AE7"/>
      </a:accent6>
      <a:hlink>
        <a:srgbClr val="272EB3"/>
      </a:hlink>
      <a:folHlink>
        <a:srgbClr val="B2B2B2"/>
      </a:folHlink>
    </a:clrScheme>
    <a:fontScheme name="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7F231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AF7AD"/>
        </a:accent5>
        <a:accent6>
          <a:srgbClr val="2D8AE7"/>
        </a:accent6>
        <a:hlink>
          <a:srgbClr val="272EB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PrintVersion_Powerpoint</Template>
  <TotalTime>1577</TotalTime>
  <Words>503</Words>
  <Application>Microsoft Office PowerPoint</Application>
  <PresentationFormat>On-screen Show (4:3)</PresentationFormat>
  <Paragraphs>97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PrintVersion_Powerpoint</vt:lpstr>
      <vt:lpstr>HABs Ohio River Quick Look – Flight on September 3, 2015 </vt:lpstr>
      <vt:lpstr>Quicklook HAB Products</vt:lpstr>
      <vt:lpstr>Aircraft Flight Lines - September 3, 2015</vt:lpstr>
      <vt:lpstr>Tracks 1 – Wheeling –  September 3, 2015</vt:lpstr>
      <vt:lpstr>Tracks 1 – Wheeling –  September 3, 2015</vt:lpstr>
      <vt:lpstr>Tracks 2 – Wheeling South –  September 3, 2015</vt:lpstr>
      <vt:lpstr>Tracks 2 – Wheeling South –  September 3, 2015</vt:lpstr>
      <vt:lpstr>Track 3 – Bayer – September 3, 2015</vt:lpstr>
      <vt:lpstr>Track 3 – Bayer – September 3, 2015</vt:lpstr>
      <vt:lpstr>Tracks 4, 5 – Sistersville –  September 3, 2015</vt:lpstr>
      <vt:lpstr>Tracks 4, 5 – Sistersville – September 3, 2015</vt:lpstr>
      <vt:lpstr>Track 6 – September 3, 2015</vt:lpstr>
      <vt:lpstr>Tracks 7, 8, 9 – Huntington – September 3, 2015</vt:lpstr>
      <vt:lpstr>Tracks 7, 8, 9 – Huntington – September 3, 2015</vt:lpstr>
      <vt:lpstr>Track 10 – Ashland –  September 3, 2015</vt:lpstr>
      <vt:lpstr>Track 10 – Ashland – September 3, 2015</vt:lpstr>
      <vt:lpstr>Track 11 – September 3, 2015</vt:lpstr>
      <vt:lpstr>Track 12 – Portsmouth –  September 3, 2015</vt:lpstr>
      <vt:lpstr>Track 12 – Portsmouth – September 3, 2015</vt:lpstr>
      <vt:lpstr>Track 13 – Adams – September 3, 2015</vt:lpstr>
      <vt:lpstr>Track 13 – Adams – September 3, 2015</vt:lpstr>
      <vt:lpstr>Track 14 – Maysville – September 3, 2015</vt:lpstr>
      <vt:lpstr>Track 14 – Maysville – September 3, 2015</vt:lpstr>
      <vt:lpstr>Track 15 – Cincinnati –  September 3, 2015</vt:lpstr>
      <vt:lpstr>Track 15 – Cincinnati – September 3, 2015</vt:lpstr>
      <vt:lpstr>Quick Look Observations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Presentation</dc:title>
  <dc:creator>Glenn M. Sullivan</dc:creator>
  <cp:lastModifiedBy>mjsayers</cp:lastModifiedBy>
  <cp:revision>389</cp:revision>
  <cp:lastPrinted>2001-12-11T20:55:42Z</cp:lastPrinted>
  <dcterms:created xsi:type="dcterms:W3CDTF">2014-08-07T20:52:09Z</dcterms:created>
  <dcterms:modified xsi:type="dcterms:W3CDTF">2015-09-04T18:02:31Z</dcterms:modified>
</cp:coreProperties>
</file>